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5"/>
  </p:notesMasterIdLst>
  <p:handoutMasterIdLst>
    <p:handoutMasterId r:id="rId6"/>
  </p:handoutMasterIdLst>
  <p:sldIdLst>
    <p:sldId id="263" r:id="rId2"/>
    <p:sldId id="262" r:id="rId3"/>
    <p:sldId id="261" r:id="rId4"/>
  </p:sldIdLst>
  <p:sldSz cx="9906000" cy="6858000" type="A4"/>
  <p:notesSz cx="6858000" cy="9144000"/>
  <p:defaultTextStyle>
    <a:defPPr>
      <a:defRPr lang="en-US"/>
    </a:defPPr>
    <a:lvl1pPr marL="0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1pPr>
    <a:lvl2pPr marL="402325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2pPr>
    <a:lvl3pPr marL="804649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3pPr>
    <a:lvl4pPr marL="1206974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4pPr>
    <a:lvl5pPr marL="1609298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5pPr>
    <a:lvl6pPr marL="2011623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6pPr>
    <a:lvl7pPr marL="2413947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7pPr>
    <a:lvl8pPr marL="2816272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8pPr>
    <a:lvl9pPr marL="3218597" algn="l" defTabSz="804649" rtl="0" eaLnBrk="1" latinLnBrk="0" hangingPunct="1">
      <a:defRPr sz="15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4BE"/>
    <a:srgbClr val="00205B"/>
    <a:srgbClr val="FFDA21"/>
    <a:srgbClr val="25338D"/>
    <a:srgbClr val="29A0E5"/>
    <a:srgbClr val="4C4E53"/>
    <a:srgbClr val="94B6FF"/>
    <a:srgbClr val="595959"/>
    <a:srgbClr val="FFFFFF"/>
    <a:srgbClr val="0FBF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249" autoAdjust="0"/>
  </p:normalViewPr>
  <p:slideViewPr>
    <p:cSldViewPr showGuides="1">
      <p:cViewPr varScale="1">
        <p:scale>
          <a:sx n="124" d="100"/>
          <a:sy n="124" d="100"/>
        </p:scale>
        <p:origin x="1024" y="1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01BD6-766B-4D19-B75E-7E6A037A6BFB}" type="datetimeFigureOut">
              <a:rPr lang="en-US" smtClean="0"/>
              <a:pPr/>
              <a:t>6/8/23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302AA-81B1-4225-BC36-6DD3E8E987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844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D3C34-4FAE-4634-9621-7C1A1531823B}" type="datetimeFigureOut">
              <a:rPr lang="en-US" smtClean="0"/>
              <a:pPr/>
              <a:t>6/8/23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D1758-ED3D-4611-B861-63A1DF0322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56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fence, building, indoor, metal&#10;&#10;Description automatically generated">
            <a:extLst>
              <a:ext uri="{FF2B5EF4-FFF2-40B4-BE49-F238E27FC236}">
                <a16:creationId xmlns:a16="http://schemas.microsoft.com/office/drawing/2014/main" id="{0D8FAE2D-F44F-4DE6-BCB4-5F5289F11F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4" r="6627"/>
          <a:stretch/>
        </p:blipFill>
        <p:spPr>
          <a:xfrm>
            <a:off x="0" y="1"/>
            <a:ext cx="9906000" cy="68584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208186-CDD3-4588-A7BF-269BCC3DA8A8}"/>
              </a:ext>
            </a:extLst>
          </p:cNvPr>
          <p:cNvSpPr/>
          <p:nvPr userDrawn="1"/>
        </p:nvSpPr>
        <p:spPr>
          <a:xfrm>
            <a:off x="0" y="-1"/>
            <a:ext cx="9906000" cy="6858000"/>
          </a:xfrm>
          <a:prstGeom prst="rect">
            <a:avLst/>
          </a:prstGeom>
          <a:solidFill>
            <a:srgbClr val="A0A4BE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B0E050-F8F9-4B40-B42A-9596E2F61D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70C4E4-7A62-4AAC-8165-B204E853A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49" y="4141095"/>
            <a:ext cx="7429500" cy="8175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Sofia Pro Semi Bold" panose="020B0000000000000000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0" name="Picture 1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70A0E227-735D-4759-A0D6-56F28C4531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21" name="Picture 20" descr="A picture containing clipart&#10;&#10;Description automatically generated">
            <a:extLst>
              <a:ext uri="{FF2B5EF4-FFF2-40B4-BE49-F238E27FC236}">
                <a16:creationId xmlns:a16="http://schemas.microsoft.com/office/drawing/2014/main" id="{41EF823A-52A2-4F03-813F-6F8C6612D4D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7EF52F-8DCE-4CC4-B8ED-3E657765C9DE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C20AB9B-A48E-4689-B0AE-10409C1A3FCD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92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97D24-9CDE-4BD1-A10D-552E82D5F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987424"/>
            <a:ext cx="3194050" cy="1069975"/>
          </a:xfrm>
          <a:prstGeom prst="rect">
            <a:avLst/>
          </a:prstGeom>
        </p:spPr>
        <p:txBody>
          <a:bodyPr anchor="t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EEE1F-AD55-4663-93C8-C1A398D9B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A7993-8E16-4194-8AFE-1517CABE7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D31A52-1D33-4CFD-9B49-16671902DDAE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73C1CED-0627-41FF-8CE2-D563CE080CD9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C3D7A652-1697-4043-898D-5DB423A5F7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A12B0AB-91FB-4319-93C4-4656F26AB784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625" y="1772816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54450A8-9CD9-4CA2-9431-A74B056B11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6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78F4F-92DA-4712-9A9E-98116C6383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DD2DA-B465-4210-A56E-1682CC2D5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B268669-E156-4296-9E5C-FB20E38E3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987424"/>
            <a:ext cx="3194050" cy="1069975"/>
          </a:xfrm>
          <a:prstGeom prst="rect">
            <a:avLst/>
          </a:prstGeom>
        </p:spPr>
        <p:txBody>
          <a:bodyPr anchor="t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0CA04E-001E-4B70-97D5-58AA7FF99C2D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BA509A6-911B-4ADB-B1F5-34FC7D93F4B5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8D0ECED-D4B9-4C9E-BD01-ADB7014A86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F7E72AA-7A1D-4152-A9D2-CBD1F94A87E5}"/>
              </a:ext>
            </a:extLst>
          </p:cNvPr>
          <p:cNvCxnSpPr>
            <a:cxnSpLocks/>
          </p:cNvCxnSpPr>
          <p:nvPr userDrawn="1"/>
        </p:nvCxnSpPr>
        <p:spPr>
          <a:xfrm flipH="1">
            <a:off x="682625" y="1772816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55A15F9-6E70-4DFC-A9E8-C1F1335166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10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44C4A6-8857-4737-8623-EF73F3277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690688"/>
            <a:ext cx="8543925" cy="4486275"/>
          </a:xfrm>
          <a:prstGeom prst="rect">
            <a:avLst/>
          </a:prstGeom>
        </p:spPr>
        <p:txBody>
          <a:bodyPr vert="eaVert"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6324C9-7A13-4709-A01A-FCA9C4CA4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853794"/>
            <a:ext cx="8543925" cy="5940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7A26CF1-D724-4E20-806A-2A59C638219C}"/>
              </a:ext>
            </a:extLst>
          </p:cNvPr>
          <p:cNvCxnSpPr>
            <a:cxnSpLocks/>
          </p:cNvCxnSpPr>
          <p:nvPr userDrawn="1"/>
        </p:nvCxnSpPr>
        <p:spPr>
          <a:xfrm flipH="1">
            <a:off x="681038" y="1295400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BB2314-8ED7-4939-94CA-8DBA32F595BF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FF5187-8F62-4EE2-B222-B4717CB68EE5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BB22767A-A615-49E2-95DC-AC0BA49354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951251-BA60-4A39-A419-C7330EAB95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67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56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15F466-5B2F-4B0D-A418-52A41A21C78C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653A02F-0BF9-44DE-AC1D-43D7159CB675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FB076138-2C0A-4AC0-836F-22DC2BFCA1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C3DD0D-4AD7-4DEA-AED9-8CEDEB94CE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6558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ight -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2DCF4C1-0694-48A2-B99E-9F84BD718995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253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AAA5654C-70B5-4450-9C75-746994F122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7320B1D7-00A9-4B7D-8B0E-F40367BBB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D35572-7DF5-4357-945F-03282910A7AF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3AB352-C872-4F2C-B017-5BBA6029F980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6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 xmlns:mv="urn:schemas-microsoft-com:mac:vml">
      <p:transition advClick="0" advTm="3000"/>
    </mc:Fallback>
  </mc:AlternateContent>
  <p:extLst>
    <p:ext uri="{DCECCB84-F9BA-43D5-87BE-67443E8EF086}">
      <p15:sldGuideLst xmlns:p15="http://schemas.microsoft.com/office/powerpoint/2012/main">
        <p15:guide id="1" orient="horz" pos="3600">
          <p15:clr>
            <a:srgbClr val="FBAE40"/>
          </p15:clr>
        </p15:guide>
        <p15:guide id="2" pos="5833">
          <p15:clr>
            <a:srgbClr val="FBAE40"/>
          </p15:clr>
        </p15:guide>
        <p15:guide id="3" pos="405">
          <p15:clr>
            <a:srgbClr val="FBAE40"/>
          </p15:clr>
        </p15:guide>
        <p15:guide id="4" orient="horz" pos="408">
          <p15:clr>
            <a:srgbClr val="FBAE40"/>
          </p15:clr>
        </p15:guide>
        <p15:guide id="5" orient="horz" pos="129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ight - L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BD7A2B5-4DDF-4985-AE08-5FA1E04BB930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29A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AAA5654C-70B5-4450-9C75-746994F122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7320B1D7-00A9-4B7D-8B0E-F40367BBB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D35572-7DF5-4357-945F-03282910A7AF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3AB352-C872-4F2C-B017-5BBA6029F980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 xmlns:mv="urn:schemas-microsoft-com:mac:vml">
      <p:transition advClick="0" advTm="3000"/>
    </mc:Fallback>
  </mc:AlternateContent>
  <p:extLst>
    <p:ext uri="{DCECCB84-F9BA-43D5-87BE-67443E8EF086}">
      <p15:sldGuideLst xmlns:p15="http://schemas.microsoft.com/office/powerpoint/2012/main">
        <p15:guide id="1" orient="horz" pos="3600">
          <p15:clr>
            <a:srgbClr val="FBAE40"/>
          </p15:clr>
        </p15:guide>
        <p15:guide id="2" pos="5833">
          <p15:clr>
            <a:srgbClr val="FBAE40"/>
          </p15:clr>
        </p15:guide>
        <p15:guide id="3" pos="405">
          <p15:clr>
            <a:srgbClr val="FBAE40"/>
          </p15:clr>
        </p15:guide>
        <p15:guide id="4" orient="horz" pos="408">
          <p15:clr>
            <a:srgbClr val="FBAE40"/>
          </p15:clr>
        </p15:guide>
        <p15:guide id="5" orient="horz" pos="129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ight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C51B5FF-A0EC-462E-857D-5AFC4D5CA380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A0A4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AAA5654C-70B5-4450-9C75-746994F122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7320B1D7-00A9-4B7D-8B0E-F40367BBB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D35572-7DF5-4357-945F-03282910A7AF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3AB352-C872-4F2C-B017-5BBA6029F980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98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 xmlns:mv="urn:schemas-microsoft-com:mac:vml">
      <p:transition advClick="0" advTm="3000"/>
    </mc:Fallback>
  </mc:AlternateContent>
  <p:extLst>
    <p:ext uri="{DCECCB84-F9BA-43D5-87BE-67443E8EF086}">
      <p15:sldGuideLst xmlns:p15="http://schemas.microsoft.com/office/powerpoint/2012/main">
        <p15:guide id="1" orient="horz" pos="3600">
          <p15:clr>
            <a:srgbClr val="FBAE40"/>
          </p15:clr>
        </p15:guide>
        <p15:guide id="2" pos="5833">
          <p15:clr>
            <a:srgbClr val="FBAE40"/>
          </p15:clr>
        </p15:guide>
        <p15:guide id="3" pos="405">
          <p15:clr>
            <a:srgbClr val="FBAE40"/>
          </p15:clr>
        </p15:guide>
        <p15:guide id="4" orient="horz" pos="408">
          <p15:clr>
            <a:srgbClr val="FBAE40"/>
          </p15:clr>
        </p15:guide>
        <p15:guide id="5" orient="horz" pos="129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Right -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C51B5FF-A0EC-462E-857D-5AFC4D5CA380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D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AAA5654C-70B5-4450-9C75-746994F122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7320B1D7-00A9-4B7D-8B0E-F40367BBB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5D35572-7DF5-4357-945F-03282910A7AF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3AB352-C872-4F2C-B017-5BBA6029F980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91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 xmlns:mv="urn:schemas-microsoft-com:mac:vml">
      <p:transition advClick="0" advTm="3000"/>
    </mc:Fallback>
  </mc:AlternateContent>
  <p:extLst>
    <p:ext uri="{DCECCB84-F9BA-43D5-87BE-67443E8EF086}">
      <p15:sldGuideLst xmlns:p15="http://schemas.microsoft.com/office/powerpoint/2012/main">
        <p15:guide id="1" orient="horz" pos="3600">
          <p15:clr>
            <a:srgbClr val="FBAE40"/>
          </p15:clr>
        </p15:guide>
        <p15:guide id="2" pos="5833">
          <p15:clr>
            <a:srgbClr val="FBAE40"/>
          </p15:clr>
        </p15:guide>
        <p15:guide id="3" pos="405">
          <p15:clr>
            <a:srgbClr val="FBAE40"/>
          </p15:clr>
        </p15:guide>
        <p15:guide id="4" orient="horz" pos="408">
          <p15:clr>
            <a:srgbClr val="FBAE40"/>
          </p15:clr>
        </p15:guide>
        <p15:guide id="5" orient="horz" pos="129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on a beach&#10;&#10;Description automatically generated">
            <a:extLst>
              <a:ext uri="{FF2B5EF4-FFF2-40B4-BE49-F238E27FC236}">
                <a16:creationId xmlns:a16="http://schemas.microsoft.com/office/drawing/2014/main" id="{89EABF89-E3F0-44A8-8551-F95F538E06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8"/>
          <a:stretch/>
        </p:blipFill>
        <p:spPr>
          <a:xfrm>
            <a:off x="-1" y="0"/>
            <a:ext cx="9906001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208186-CDD3-4588-A7BF-269BCC3DA8A8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A0A4BE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B0E050-F8F9-4B40-B42A-9596E2F61D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70C4E4-7A62-4AAC-8165-B204E853A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49" y="4141095"/>
            <a:ext cx="7429500" cy="8175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Sofia Pro Semi Bold" panose="020B0000000000000000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0" name="Picture 1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70A0E227-735D-4759-A0D6-56F28C4531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21" name="Picture 20" descr="A picture containing clipart&#10;&#10;Description automatically generated">
            <a:extLst>
              <a:ext uri="{FF2B5EF4-FFF2-40B4-BE49-F238E27FC236}">
                <a16:creationId xmlns:a16="http://schemas.microsoft.com/office/drawing/2014/main" id="{41EF823A-52A2-4F03-813F-6F8C6612D4D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7EF52F-8DCE-4CC4-B8ED-3E657765C9DE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C20AB9B-A48E-4689-B0AE-10409C1A3FCD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55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hip, outdoor, large, flying&#10;&#10;Description automatically generated">
            <a:extLst>
              <a:ext uri="{FF2B5EF4-FFF2-40B4-BE49-F238E27FC236}">
                <a16:creationId xmlns:a16="http://schemas.microsoft.com/office/drawing/2014/main" id="{52BAE59C-0EE7-4C9B-9616-C4C763A320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0" r="7840"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208186-CDD3-4588-A7BF-269BCC3DA8A8}"/>
              </a:ext>
            </a:extLst>
          </p:cNvPr>
          <p:cNvSpPr/>
          <p:nvPr userDrawn="1"/>
        </p:nvSpPr>
        <p:spPr>
          <a:xfrm>
            <a:off x="-1" y="0"/>
            <a:ext cx="9906000" cy="6858000"/>
          </a:xfrm>
          <a:prstGeom prst="rect">
            <a:avLst/>
          </a:prstGeom>
          <a:solidFill>
            <a:srgbClr val="A0A4BE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8AB0E050-F8F9-4B40-B42A-9596E2F61D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70C4E4-7A62-4AAC-8165-B204E853A3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49" y="4141095"/>
            <a:ext cx="7429500" cy="8175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Sofia Pro Semi Bold" panose="020B0000000000000000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0" name="Picture 19" descr="A picture containing wheel, gear&#10;&#10;Description automatically generated">
            <a:extLst>
              <a:ext uri="{FF2B5EF4-FFF2-40B4-BE49-F238E27FC236}">
                <a16:creationId xmlns:a16="http://schemas.microsoft.com/office/drawing/2014/main" id="{70A0E227-735D-4759-A0D6-56F28C4531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21" name="Picture 20" descr="A picture containing clipart&#10;&#10;Description automatically generated">
            <a:extLst>
              <a:ext uri="{FF2B5EF4-FFF2-40B4-BE49-F238E27FC236}">
                <a16:creationId xmlns:a16="http://schemas.microsoft.com/office/drawing/2014/main" id="{41EF823A-52A2-4F03-813F-6F8C6612D4D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4" y="182880"/>
            <a:ext cx="2926080" cy="83450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7EF52F-8DCE-4CC4-B8ED-3E657765C9DE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C20AB9B-A48E-4689-B0AE-10409C1A3FCD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chemeClr val="bg1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5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Tit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6240EB9-8998-40CE-B435-27A7368073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00205B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9594164-CF62-4282-9537-98CDB7BCC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49" y="4141095"/>
            <a:ext cx="7429500" cy="81756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solidFill>
                  <a:srgbClr val="A0A4BE"/>
                </a:solidFill>
                <a:latin typeface="Sofia Pro Semi Bold" panose="020B0000000000000000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0C1A690-FCA8-46EA-87A6-E380C782D848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DA6BAD3-B4C3-4EF3-8336-002CBBC9F043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311ED4CD-A4C6-4D66-8F3F-37CFD724D9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BFB766-03E3-4501-9699-F9235278E3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544" y="182880"/>
            <a:ext cx="2926080" cy="83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22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51F12-2E75-4091-9B9B-76C5A6E2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441E1-ABEF-4980-96BE-4F2B8DF0D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ofia Pro Medium" panose="020B0000000000000000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D353A9D-3383-4DCB-8C74-DF54032BDCF9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2E6E0E6-1A80-4D64-90A8-4A5410090296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7FE2EC0-A533-4702-ADFC-7E79A7FBC9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0B684C-7C15-4721-85E5-5D5D3CD25C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544" y="182880"/>
            <a:ext cx="2926080" cy="83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38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288C0F2-E602-489E-8E7B-D2F52B010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853794"/>
            <a:ext cx="8543925" cy="5940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558551-A420-4948-9580-D3B4F37C7424}"/>
              </a:ext>
            </a:extLst>
          </p:cNvPr>
          <p:cNvCxnSpPr>
            <a:cxnSpLocks/>
          </p:cNvCxnSpPr>
          <p:nvPr userDrawn="1"/>
        </p:nvCxnSpPr>
        <p:spPr>
          <a:xfrm flipH="1">
            <a:off x="681038" y="1295400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95595A-984E-40F0-9DCF-09E02F82793E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706C4FF-6939-4AE2-BEDF-5B7B46709B59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FB025D9D-5A50-4561-9338-B2623B9477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97CCAD-A9FE-43AC-9879-E8043B4F94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89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4E2E9-FE4B-4DE0-9308-06CB630BD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853794"/>
            <a:ext cx="8543925" cy="5940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4807A-6261-4E9D-BB74-A955F866B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676400"/>
            <a:ext cx="8543925" cy="450056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3F3CC-1B08-492C-A210-5DEB2D1AAC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D5FC7C2-A4CA-4AA7-ACEA-7A3C9FF81E52}"/>
              </a:ext>
            </a:extLst>
          </p:cNvPr>
          <p:cNvCxnSpPr>
            <a:cxnSpLocks/>
          </p:cNvCxnSpPr>
          <p:nvPr userDrawn="1"/>
        </p:nvCxnSpPr>
        <p:spPr>
          <a:xfrm flipH="1">
            <a:off x="681038" y="1295400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D643D1-C194-48C0-A8A1-017798102669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CF2A21-F2EE-48EA-BFD7-EBF5F1D76398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7C8FBDC-52D9-4866-8F0D-5B9F19C49D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725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2" userDrawn="1">
          <p15:clr>
            <a:srgbClr val="FBAE40"/>
          </p15:clr>
        </p15:guide>
        <p15:guide id="2" pos="3120" userDrawn="1">
          <p15:clr>
            <a:srgbClr val="FBAE40"/>
          </p15:clr>
        </p15:guide>
        <p15:guide id="3" orient="horz" pos="105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EFAE1-D126-432A-8B66-A16DB7DF3C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4195763" cy="45005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5FA503C-FF98-4A7D-8CE2-89492D782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853794"/>
            <a:ext cx="8543925" cy="5940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9A8427-9EB0-4AA3-B5BF-94471FD04693}"/>
              </a:ext>
            </a:extLst>
          </p:cNvPr>
          <p:cNvCxnSpPr>
            <a:cxnSpLocks/>
          </p:cNvCxnSpPr>
          <p:nvPr userDrawn="1"/>
        </p:nvCxnSpPr>
        <p:spPr>
          <a:xfrm flipH="1">
            <a:off x="681038" y="1295400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E465F6-0CC1-4075-875A-A45A8BF33763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0CE8B70-5BF6-4AD5-A0C3-74C78DECD32A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D1682179-009C-42E5-85CE-35313F1FB5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AC97C7E-93E2-4A3E-B6FD-61E78BCDA9BB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81037" y="1678868"/>
            <a:ext cx="4195763" cy="45005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691EF0-BA5E-4D63-AF32-AE22BB7318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350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56" userDrawn="1">
          <p15:clr>
            <a:srgbClr val="FBAE40"/>
          </p15:clr>
        </p15:guide>
        <p15:guide id="2" pos="3120" userDrawn="1">
          <p15:clr>
            <a:srgbClr val="FBAE40"/>
          </p15:clr>
        </p15:guide>
        <p15:guide id="3" orient="horz" pos="912" userDrawn="1">
          <p15:clr>
            <a:srgbClr val="FBAE40"/>
          </p15:clr>
        </p15:guide>
        <p15:guide id="4" pos="44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96451-A539-4C43-BE52-FC3C5B20C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rgbClr val="0020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05513B-5BF5-48E7-AFE3-D410BF3699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43D7B3-CE39-4B40-9E2B-7A9C390668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 b="1">
                <a:solidFill>
                  <a:srgbClr val="0020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1E9A2D-49DF-4D74-AC75-B38A0455A6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Sofia Pro Light" panose="020B0000000000000000" pitchFamily="34" charset="0"/>
              </a:defRPr>
            </a:lvl1pPr>
            <a:lvl2pPr>
              <a:defRPr sz="1800">
                <a:latin typeface="Sofia Pro Light" panose="020B0000000000000000" pitchFamily="34" charset="0"/>
              </a:defRPr>
            </a:lvl2pPr>
            <a:lvl3pPr>
              <a:defRPr sz="1600">
                <a:latin typeface="Sofia Pro Light" panose="020B0000000000000000" pitchFamily="34" charset="0"/>
              </a:defRPr>
            </a:lvl3pPr>
            <a:lvl4pPr>
              <a:defRPr sz="1400">
                <a:latin typeface="Sofia Pro Light" panose="020B0000000000000000" pitchFamily="34" charset="0"/>
              </a:defRPr>
            </a:lvl4pPr>
            <a:lvl5pPr>
              <a:defRPr sz="1400">
                <a:latin typeface="Sofia Pro Light" panose="020B0000000000000000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DF2390-7A80-447F-9C2C-034140EBE29A}"/>
              </a:ext>
            </a:extLst>
          </p:cNvPr>
          <p:cNvCxnSpPr/>
          <p:nvPr userDrawn="1"/>
        </p:nvCxnSpPr>
        <p:spPr>
          <a:xfrm>
            <a:off x="1433830" y="6289040"/>
            <a:ext cx="0" cy="314960"/>
          </a:xfrm>
          <a:prstGeom prst="line">
            <a:avLst/>
          </a:prstGeom>
          <a:ln w="28575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D6D22B-10EF-4AAD-A2AF-13C224FD9C36}"/>
              </a:ext>
            </a:extLst>
          </p:cNvPr>
          <p:cNvSpPr txBox="1"/>
          <p:nvPr userDrawn="1"/>
        </p:nvSpPr>
        <p:spPr>
          <a:xfrm>
            <a:off x="1524006" y="6324600"/>
            <a:ext cx="1904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kern="1200" dirty="0">
                <a:solidFill>
                  <a:srgbClr val="25338D"/>
                </a:solidFill>
                <a:effectLst/>
                <a:latin typeface="Sofia Pro Light" panose="020B0000000000000000" pitchFamily="34" charset="0"/>
                <a:ea typeface="+mn-ea"/>
                <a:cs typeface="+mn-cs"/>
              </a:rPr>
              <a:t>Global HR Executive Search</a:t>
            </a:r>
            <a:endParaRPr lang="en-US" sz="1000" dirty="0">
              <a:solidFill>
                <a:srgbClr val="25338D"/>
              </a:solidFill>
              <a:latin typeface="Sofia Pro Light" panose="020B0000000000000000" pitchFamily="34" charset="0"/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AEE6FD90-76C5-429B-8C22-D77CB1F0D7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307267"/>
            <a:ext cx="612648" cy="278505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24B78D1-142A-460B-B1AD-BBFB1735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853794"/>
            <a:ext cx="8543925" cy="59400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5B57ACD-A3F4-47BD-89EC-55E5EE5F4982}"/>
              </a:ext>
            </a:extLst>
          </p:cNvPr>
          <p:cNvCxnSpPr>
            <a:cxnSpLocks/>
          </p:cNvCxnSpPr>
          <p:nvPr userDrawn="1"/>
        </p:nvCxnSpPr>
        <p:spPr>
          <a:xfrm flipH="1">
            <a:off x="681038" y="1295400"/>
            <a:ext cx="807720" cy="0"/>
          </a:xfrm>
          <a:prstGeom prst="line">
            <a:avLst/>
          </a:prstGeom>
          <a:ln w="38100">
            <a:solidFill>
              <a:srgbClr val="29A0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E2EE807E-7EE6-4AA8-A0D9-A7BA97C910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272" y="163929"/>
            <a:ext cx="2088232" cy="59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56" userDrawn="1">
          <p15:clr>
            <a:srgbClr val="FBAE40"/>
          </p15:clr>
        </p15:guide>
        <p15:guide id="2" pos="3120" userDrawn="1">
          <p15:clr>
            <a:srgbClr val="FBAE40"/>
          </p15:clr>
        </p15:guide>
        <p15:guide id="3" orient="horz" pos="9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392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86" r:id="rId2"/>
    <p:sldLayoutId id="2147483787" r:id="rId3"/>
    <p:sldLayoutId id="2147483785" r:id="rId4"/>
    <p:sldLayoutId id="2147483769" r:id="rId5"/>
    <p:sldLayoutId id="2147483772" r:id="rId6"/>
    <p:sldLayoutId id="2147483768" r:id="rId7"/>
    <p:sldLayoutId id="2147483770" r:id="rId8"/>
    <p:sldLayoutId id="2147483771" r:id="rId9"/>
    <p:sldLayoutId id="2147483774" r:id="rId10"/>
    <p:sldLayoutId id="2147483775" r:id="rId11"/>
    <p:sldLayoutId id="2147483776" r:id="rId12"/>
    <p:sldLayoutId id="2147483773" r:id="rId13"/>
    <p:sldLayoutId id="2147483742" r:id="rId14"/>
    <p:sldLayoutId id="2147483743" r:id="rId15"/>
    <p:sldLayoutId id="2147483741" r:id="rId16"/>
    <p:sldLayoutId id="21474837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25338D"/>
          </a:solidFill>
          <a:latin typeface="Sofia Pro Bold" panose="020B00000000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5338D"/>
          </a:solidFill>
          <a:latin typeface="Sofia Pro Light" panose="020B000000000000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5338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5338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5338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5338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5505C-27BA-C6D7-0D5B-9F7315181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is the main ChapmanCG presentation deck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51AF9-3016-188B-5E5C-8D225B769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Please use the new slide / layout options to see what we currently have to use</a:t>
            </a:r>
          </a:p>
          <a:p>
            <a:r>
              <a:rPr lang="en-GB" dirty="0"/>
              <a:t>We want to add layout options but maintain some of the general details included in this </a:t>
            </a:r>
            <a:r>
              <a:rPr lang="en-GB" dirty="0" err="1"/>
              <a:t>ie</a:t>
            </a:r>
            <a:r>
              <a:rPr lang="en-GB" dirty="0"/>
              <a:t> the logo should be seen (or at least the icon logo as seen bottom left) so that there is always company branding</a:t>
            </a:r>
          </a:p>
          <a:p>
            <a:endParaRPr lang="en-GB" dirty="0"/>
          </a:p>
          <a:p>
            <a:r>
              <a:rPr lang="en-GB" dirty="0"/>
              <a:t>We are generally open to suggestions of layouts and options. </a:t>
            </a:r>
          </a:p>
        </p:txBody>
      </p:sp>
    </p:spTree>
    <p:extLst>
      <p:ext uri="{BB962C8B-B14F-4D97-AF65-F5344CB8AC3E}">
        <p14:creationId xmlns:p14="http://schemas.microsoft.com/office/powerpoint/2010/main" val="1386298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1BAE-76CF-5956-CF11-0A668E25E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2B5FF-43D8-ED86-A38F-570F78DB0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1447800"/>
            <a:ext cx="8543925" cy="4500563"/>
          </a:xfrm>
        </p:spPr>
        <p:txBody>
          <a:bodyPr/>
          <a:lstStyle/>
          <a:p>
            <a:r>
              <a:rPr lang="en-GB" sz="1100" dirty="0"/>
              <a:t>Maintain general format as per this template</a:t>
            </a:r>
          </a:p>
          <a:p>
            <a:r>
              <a:rPr lang="en-GB" sz="1100" dirty="0"/>
              <a:t>But ADD</a:t>
            </a:r>
          </a:p>
          <a:p>
            <a:pPr lvl="1"/>
            <a:r>
              <a:rPr lang="en-GB" sz="1100" dirty="0"/>
              <a:t>More modern cover page slide options – the current images in the template are dated</a:t>
            </a:r>
          </a:p>
          <a:p>
            <a:pPr lvl="1"/>
            <a:r>
              <a:rPr lang="en-GB" sz="1100" dirty="0"/>
              <a:t>Layout concepts to showcase – copy isn’t necessary at this point. We are only considering the design side</a:t>
            </a:r>
          </a:p>
          <a:p>
            <a:pPr lvl="2"/>
            <a:r>
              <a:rPr lang="en-GB" sz="1100" dirty="0"/>
              <a:t>Who we are? (general overview of the company)</a:t>
            </a:r>
          </a:p>
          <a:p>
            <a:pPr lvl="2"/>
            <a:r>
              <a:rPr lang="en-GB" sz="1100" dirty="0"/>
              <a:t>Examples of insights from our website to showcase our knowledge of the HR world</a:t>
            </a:r>
          </a:p>
          <a:p>
            <a:pPr lvl="2"/>
            <a:r>
              <a:rPr lang="en-GB" sz="1100" dirty="0"/>
              <a:t>Team pages</a:t>
            </a:r>
          </a:p>
          <a:p>
            <a:pPr lvl="3"/>
            <a:r>
              <a:rPr lang="en-GB" sz="1100" dirty="0"/>
              <a:t>Showcasing in groups of 10, 8, 6, 4 and 2 members of the team with images and title. An option to include short bios would be useful as well</a:t>
            </a:r>
          </a:p>
          <a:p>
            <a:pPr lvl="2"/>
            <a:r>
              <a:rPr lang="en-GB" sz="1100" dirty="0"/>
              <a:t>Showcasing our Diversity</a:t>
            </a:r>
          </a:p>
          <a:p>
            <a:pPr lvl="2"/>
            <a:r>
              <a:rPr lang="en-GB" sz="1100" dirty="0"/>
              <a:t>Maps</a:t>
            </a:r>
          </a:p>
          <a:p>
            <a:pPr lvl="3"/>
            <a:r>
              <a:rPr lang="en-GB" sz="1100" dirty="0"/>
              <a:t>World plus regional</a:t>
            </a:r>
          </a:p>
          <a:p>
            <a:pPr lvl="3"/>
            <a:r>
              <a:rPr lang="en-GB" sz="1100" dirty="0"/>
              <a:t>Regional includes – North America, South America, UK, Germany + Switzerland + Austria, Europe (UK included), Arabian Peninsula (Bahrain, Qatar, Kuwait, Saudi Arabia, Oman, UAE), Middle East, Africa, India + Pakistan, Australia + New Zealand, Japan, China + Hong Kong, Asia Pacific</a:t>
            </a:r>
          </a:p>
          <a:p>
            <a:pPr lvl="2"/>
            <a:r>
              <a:rPr lang="en-GB" sz="1100" dirty="0"/>
              <a:t>Logo examples – layouts that we can include company logos that looks better than just a mass group of logos </a:t>
            </a:r>
            <a:r>
              <a:rPr lang="en-GB" sz="1100" dirty="0">
                <a:sym typeface="Wingdings" pitchFamily="2" charset="2"/>
              </a:rPr>
              <a:t> </a:t>
            </a:r>
          </a:p>
          <a:p>
            <a:pPr lvl="2"/>
            <a:r>
              <a:rPr lang="en-GB" sz="1100" dirty="0">
                <a:sym typeface="Wingdings" pitchFamily="2" charset="2"/>
              </a:rPr>
              <a:t>Past results – a way to ”list” results of past work that looks better than a mass list of job titles and Industries</a:t>
            </a:r>
          </a:p>
          <a:p>
            <a:pPr lvl="2"/>
            <a:r>
              <a:rPr lang="en-GB" sz="1100" dirty="0">
                <a:sym typeface="Wingdings" pitchFamily="2" charset="2"/>
              </a:rPr>
              <a:t>Client and Candidate reviews</a:t>
            </a:r>
          </a:p>
          <a:p>
            <a:pPr lvl="2"/>
            <a:r>
              <a:rPr lang="en-GB" sz="1100" dirty="0"/>
              <a:t>Timeline format </a:t>
            </a:r>
          </a:p>
          <a:p>
            <a:pPr lvl="2"/>
            <a:r>
              <a:rPr lang="en-GB" sz="1100" dirty="0"/>
              <a:t>Process Flow (see example)</a:t>
            </a:r>
          </a:p>
          <a:p>
            <a:pPr lvl="2"/>
            <a:r>
              <a:rPr lang="en-GB" sz="1100" dirty="0"/>
              <a:t>Bar chart options</a:t>
            </a:r>
          </a:p>
          <a:p>
            <a:pPr lvl="2"/>
            <a:r>
              <a:rPr lang="en-GB" sz="1100" dirty="0"/>
              <a:t>Results – a way to input icons / numbers / percentages along side associated explanatory text </a:t>
            </a:r>
          </a:p>
          <a:p>
            <a:pPr lvl="2"/>
            <a:endParaRPr lang="en-GB" sz="12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217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3AACC-697E-09D4-660F-24710FCB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Arrow: Pentagon 115">
            <a:extLst>
              <a:ext uri="{FF2B5EF4-FFF2-40B4-BE49-F238E27FC236}">
                <a16:creationId xmlns:a16="http://schemas.microsoft.com/office/drawing/2014/main" id="{BFC99468-B378-0C01-9013-10C3689C79E3}"/>
              </a:ext>
            </a:extLst>
          </p:cNvPr>
          <p:cNvSpPr/>
          <p:nvPr/>
        </p:nvSpPr>
        <p:spPr>
          <a:xfrm>
            <a:off x="1280592" y="2099760"/>
            <a:ext cx="1761930" cy="403506"/>
          </a:xfrm>
          <a:prstGeom prst="homePlate">
            <a:avLst>
              <a:gd name="adj" fmla="val 33500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>
              <a:latin typeface="Sofia Pro Light" panose="020B0000000000000000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3ECFFB7-34C9-0344-BFC3-8A1976BE111D}"/>
              </a:ext>
            </a:extLst>
          </p:cNvPr>
          <p:cNvCxnSpPr>
            <a:cxnSpLocks/>
          </p:cNvCxnSpPr>
          <p:nvPr/>
        </p:nvCxnSpPr>
        <p:spPr>
          <a:xfrm>
            <a:off x="3042522" y="2503266"/>
            <a:ext cx="0" cy="3107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6621F2B-63C0-3298-2343-0C0D33BD7ABD}"/>
              </a:ext>
            </a:extLst>
          </p:cNvPr>
          <p:cNvSpPr txBox="1"/>
          <p:nvPr/>
        </p:nvSpPr>
        <p:spPr>
          <a:xfrm>
            <a:off x="1566546" y="2155582"/>
            <a:ext cx="1552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Sofia Pro Light" panose="020B0000000000000000" pitchFamily="34" charset="0"/>
              </a:rPr>
              <a:t>Initial phase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49DDD8-08AA-EC36-4063-E753DBEF973F}"/>
              </a:ext>
            </a:extLst>
          </p:cNvPr>
          <p:cNvSpPr txBox="1"/>
          <p:nvPr/>
        </p:nvSpPr>
        <p:spPr>
          <a:xfrm>
            <a:off x="1270638" y="2656564"/>
            <a:ext cx="16570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Kick-off discussion: </a:t>
            </a:r>
          </a:p>
          <a:p>
            <a:pPr marL="4127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Profile definition</a:t>
            </a:r>
          </a:p>
          <a:p>
            <a:pPr marL="4127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Agreement on mandate, priorities and milestones</a:t>
            </a:r>
          </a:p>
          <a:p>
            <a:pPr marL="4127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Agreement on target companies and industries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75000"/>
                  <a:lumOff val="25000"/>
                </a:schemeClr>
              </a:solidFill>
              <a:latin typeface="Sofia Pro Light" panose="020B0000000000000000" pitchFamily="34" charset="0"/>
            </a:endParaRP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Alignment on the benchmark candidate profiles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7AD8DB-B4C8-D602-8A59-59E9CCB1575D}"/>
              </a:ext>
            </a:extLst>
          </p:cNvPr>
          <p:cNvSpPr txBox="1"/>
          <p:nvPr/>
        </p:nvSpPr>
        <p:spPr>
          <a:xfrm>
            <a:off x="153482" y="3386852"/>
            <a:ext cx="828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Sofia Pro Light" panose="020B0000000000000000" pitchFamily="34" charset="0"/>
              </a:rPr>
              <a:t>Steps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3FBF18-57D3-6A4B-7205-265B5B3F98D6}"/>
              </a:ext>
            </a:extLst>
          </p:cNvPr>
          <p:cNvSpPr txBox="1"/>
          <p:nvPr/>
        </p:nvSpPr>
        <p:spPr>
          <a:xfrm>
            <a:off x="75574" y="5145031"/>
            <a:ext cx="1214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Sofia Pro Light" panose="020B0000000000000000" pitchFamily="34" charset="0"/>
              </a:rPr>
              <a:t>Deliverables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C986A-0752-0B9C-1209-5F0FB8F607FB}"/>
              </a:ext>
            </a:extLst>
          </p:cNvPr>
          <p:cNvSpPr txBox="1"/>
          <p:nvPr/>
        </p:nvSpPr>
        <p:spPr>
          <a:xfrm>
            <a:off x="1241278" y="5060393"/>
            <a:ext cx="17619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Job description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First calibration profiles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5E18C7-6DC6-BC87-37DD-21D1C7D5D8C4}"/>
              </a:ext>
            </a:extLst>
          </p:cNvPr>
          <p:cNvSpPr txBox="1"/>
          <p:nvPr/>
        </p:nvSpPr>
        <p:spPr>
          <a:xfrm>
            <a:off x="3270532" y="2663558"/>
            <a:ext cx="26980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Deep-dive into the markets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In-depth interviews with candidates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Weekly/bi-weekly client calls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3F1AA6-1A02-5879-99D3-2AB0AB567F4B}"/>
              </a:ext>
            </a:extLst>
          </p:cNvPr>
          <p:cNvSpPr txBox="1"/>
          <p:nvPr/>
        </p:nvSpPr>
        <p:spPr>
          <a:xfrm>
            <a:off x="3209201" y="5028349"/>
            <a:ext cx="37025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Short lists of candidates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Comprehensive candidate assessment reports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Regular search update reports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EEA837-99E1-57DC-990A-AF82694864B9}"/>
              </a:ext>
            </a:extLst>
          </p:cNvPr>
          <p:cNvCxnSpPr>
            <a:cxnSpLocks/>
          </p:cNvCxnSpPr>
          <p:nvPr/>
        </p:nvCxnSpPr>
        <p:spPr>
          <a:xfrm flipH="1">
            <a:off x="6348970" y="2294006"/>
            <a:ext cx="9642" cy="336988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row: Chevron 130">
            <a:extLst>
              <a:ext uri="{FF2B5EF4-FFF2-40B4-BE49-F238E27FC236}">
                <a16:creationId xmlns:a16="http://schemas.microsoft.com/office/drawing/2014/main" id="{D71BA66B-FB5F-981E-35F3-0F56FCDE47FE}"/>
              </a:ext>
            </a:extLst>
          </p:cNvPr>
          <p:cNvSpPr/>
          <p:nvPr/>
        </p:nvSpPr>
        <p:spPr>
          <a:xfrm>
            <a:off x="3171892" y="3633988"/>
            <a:ext cx="5079287" cy="367163"/>
          </a:xfrm>
          <a:prstGeom prst="chevron">
            <a:avLst>
              <a:gd name="adj" fmla="val 31574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Sofia Pro Light" panose="020B0000000000000000" pitchFamily="34" charset="0"/>
            </a:endParaRPr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1AC4017D-B301-9948-DA89-0B9F62994D73}"/>
              </a:ext>
            </a:extLst>
          </p:cNvPr>
          <p:cNvSpPr/>
          <p:nvPr/>
        </p:nvSpPr>
        <p:spPr>
          <a:xfrm rot="16200000">
            <a:off x="2119631" y="4737891"/>
            <a:ext cx="52613" cy="179316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tx1">
                  <a:lumMod val="75000"/>
                  <a:lumOff val="25000"/>
                </a:schemeClr>
              </a:solidFill>
              <a:latin typeface="Sofia Pro Light" panose="020B0000000000000000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838164-9B3D-A56A-5736-E4AFB4CEFCCE}"/>
              </a:ext>
            </a:extLst>
          </p:cNvPr>
          <p:cNvSpPr txBox="1"/>
          <p:nvPr/>
        </p:nvSpPr>
        <p:spPr>
          <a:xfrm>
            <a:off x="1627226" y="5753148"/>
            <a:ext cx="1761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Sofia Pro Light" panose="020B0000000000000000" pitchFamily="34" charset="0"/>
              </a:rPr>
              <a:t>Weeks 1 - 2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754933-9D12-53D7-4708-B2BA24EDCEC2}"/>
              </a:ext>
            </a:extLst>
          </p:cNvPr>
          <p:cNvSpPr txBox="1"/>
          <p:nvPr/>
        </p:nvSpPr>
        <p:spPr>
          <a:xfrm>
            <a:off x="4018505" y="5760487"/>
            <a:ext cx="1761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2"/>
                </a:solidFill>
                <a:latin typeface="Sofia Pro Light" panose="020B0000000000000000" pitchFamily="34" charset="0"/>
              </a:rPr>
              <a:t>Weeks 2-6</a:t>
            </a:r>
          </a:p>
        </p:txBody>
      </p:sp>
      <p:sp>
        <p:nvSpPr>
          <p:cNvPr id="17" name="Left Bracket 16">
            <a:extLst>
              <a:ext uri="{FF2B5EF4-FFF2-40B4-BE49-F238E27FC236}">
                <a16:creationId xmlns:a16="http://schemas.microsoft.com/office/drawing/2014/main" id="{92E49438-AC53-7053-EEA2-906B8CC77947}"/>
              </a:ext>
            </a:extLst>
          </p:cNvPr>
          <p:cNvSpPr/>
          <p:nvPr/>
        </p:nvSpPr>
        <p:spPr>
          <a:xfrm rot="16200000">
            <a:off x="4677695" y="3975459"/>
            <a:ext cx="45719" cy="331606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Sofia Pro Light" panose="020B0000000000000000" pitchFamily="34" charset="0"/>
            </a:endParaRPr>
          </a:p>
        </p:txBody>
      </p:sp>
      <p:sp>
        <p:nvSpPr>
          <p:cNvPr id="18" name="Arrow: Chevron 137">
            <a:extLst>
              <a:ext uri="{FF2B5EF4-FFF2-40B4-BE49-F238E27FC236}">
                <a16:creationId xmlns:a16="http://schemas.microsoft.com/office/drawing/2014/main" id="{ADAA1A06-F0DA-C3A8-7674-31B945D7B1A9}"/>
              </a:ext>
            </a:extLst>
          </p:cNvPr>
          <p:cNvSpPr/>
          <p:nvPr/>
        </p:nvSpPr>
        <p:spPr>
          <a:xfrm>
            <a:off x="6382888" y="4124742"/>
            <a:ext cx="1868287" cy="367163"/>
          </a:xfrm>
          <a:prstGeom prst="chevron">
            <a:avLst>
              <a:gd name="adj" fmla="val 31574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A50275F0-0CEB-DF72-55C8-69B85725AA19}"/>
              </a:ext>
            </a:extLst>
          </p:cNvPr>
          <p:cNvSpPr/>
          <p:nvPr/>
        </p:nvSpPr>
        <p:spPr>
          <a:xfrm rot="16200000">
            <a:off x="7084426" y="4795600"/>
            <a:ext cx="132832" cy="160374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latin typeface="Sofia Pro Light" panose="020B0000000000000000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A5CF99-B215-F410-E6DC-4D7BF24D0901}"/>
              </a:ext>
            </a:extLst>
          </p:cNvPr>
          <p:cNvSpPr txBox="1"/>
          <p:nvPr/>
        </p:nvSpPr>
        <p:spPr>
          <a:xfrm>
            <a:off x="6700122" y="5760487"/>
            <a:ext cx="8532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2"/>
                </a:solidFill>
                <a:latin typeface="Sofia Pro Light" panose="020B0000000000000000" pitchFamily="34" charset="0"/>
              </a:rPr>
              <a:t>Weeks 7-8</a:t>
            </a:r>
          </a:p>
        </p:txBody>
      </p:sp>
      <p:sp>
        <p:nvSpPr>
          <p:cNvPr id="21" name="Arrow: Chevron 6">
            <a:extLst>
              <a:ext uri="{FF2B5EF4-FFF2-40B4-BE49-F238E27FC236}">
                <a16:creationId xmlns:a16="http://schemas.microsoft.com/office/drawing/2014/main" id="{7ECEB8AE-2DC4-3D71-2D9C-1B1DEACC1110}"/>
              </a:ext>
            </a:extLst>
          </p:cNvPr>
          <p:cNvSpPr/>
          <p:nvPr/>
        </p:nvSpPr>
        <p:spPr>
          <a:xfrm>
            <a:off x="3171892" y="2099761"/>
            <a:ext cx="4790441" cy="388493"/>
          </a:xfrm>
          <a:prstGeom prst="chevron">
            <a:avLst>
              <a:gd name="adj" fmla="val 31574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>
              <a:latin typeface="Sofia Pro Light" panose="020B0000000000000000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D1266F-DFB1-4012-1269-CD140778B9CE}"/>
              </a:ext>
            </a:extLst>
          </p:cNvPr>
          <p:cNvSpPr txBox="1"/>
          <p:nvPr/>
        </p:nvSpPr>
        <p:spPr>
          <a:xfrm>
            <a:off x="3389155" y="3683014"/>
            <a:ext cx="49269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Sofia Pro Light" panose="020B0000000000000000" pitchFamily="34" charset="0"/>
              </a:rPr>
              <a:t>Presentation of candidates to the client. Reference-taking of candidates</a:t>
            </a:r>
          </a:p>
          <a:p>
            <a:endParaRPr lang="en-GB" sz="1100" dirty="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A78B2F-04BD-97E5-7D69-5F3233F8F661}"/>
              </a:ext>
            </a:extLst>
          </p:cNvPr>
          <p:cNvSpPr txBox="1"/>
          <p:nvPr/>
        </p:nvSpPr>
        <p:spPr>
          <a:xfrm>
            <a:off x="4596681" y="2134053"/>
            <a:ext cx="24045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Sofia Pro Light" panose="020B0000000000000000" pitchFamily="34" charset="0"/>
              </a:rPr>
              <a:t>Ongoing search process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6C0EBF-094B-2E1D-7B32-EB2D684D1171}"/>
              </a:ext>
            </a:extLst>
          </p:cNvPr>
          <p:cNvSpPr txBox="1"/>
          <p:nvPr/>
        </p:nvSpPr>
        <p:spPr>
          <a:xfrm>
            <a:off x="6452432" y="5042653"/>
            <a:ext cx="16037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Sofia Pro Light" panose="020B0000000000000000" pitchFamily="34" charset="0"/>
              </a:rPr>
              <a:t>Reference reports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603447-6E2A-D938-257F-46ED1862E560}"/>
              </a:ext>
            </a:extLst>
          </p:cNvPr>
          <p:cNvSpPr txBox="1"/>
          <p:nvPr/>
        </p:nvSpPr>
        <p:spPr>
          <a:xfrm>
            <a:off x="6595110" y="4086987"/>
            <a:ext cx="1781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Sofia Pro Light" panose="020B0000000000000000" pitchFamily="34" charset="0"/>
              </a:rPr>
              <a:t>Final calibration. Placement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4D73E2D-B95A-A92F-03F1-3198C9B60D06}"/>
              </a:ext>
            </a:extLst>
          </p:cNvPr>
          <p:cNvCxnSpPr>
            <a:cxnSpLocks/>
          </p:cNvCxnSpPr>
          <p:nvPr/>
        </p:nvCxnSpPr>
        <p:spPr>
          <a:xfrm>
            <a:off x="1241278" y="4993658"/>
            <a:ext cx="677952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row: Chevron 146">
            <a:extLst>
              <a:ext uri="{FF2B5EF4-FFF2-40B4-BE49-F238E27FC236}">
                <a16:creationId xmlns:a16="http://schemas.microsoft.com/office/drawing/2014/main" id="{C57F340D-4A50-4DA9-DBE0-44B6233FE1A8}"/>
              </a:ext>
            </a:extLst>
          </p:cNvPr>
          <p:cNvSpPr/>
          <p:nvPr/>
        </p:nvSpPr>
        <p:spPr>
          <a:xfrm>
            <a:off x="8275451" y="2488253"/>
            <a:ext cx="1244071" cy="3168095"/>
          </a:xfrm>
          <a:prstGeom prst="chevron">
            <a:avLst>
              <a:gd name="adj" fmla="val 0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>
              <a:solidFill>
                <a:schemeClr val="bg1"/>
              </a:solidFill>
              <a:latin typeface="Sofia Pro Light" panose="020B0000000000000000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D0F66E-9D6D-CA39-A244-0BEADE1A5482}"/>
              </a:ext>
            </a:extLst>
          </p:cNvPr>
          <p:cNvSpPr txBox="1"/>
          <p:nvPr/>
        </p:nvSpPr>
        <p:spPr>
          <a:xfrm>
            <a:off x="8300322" y="2698924"/>
            <a:ext cx="1194773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Sofia Pro Light" panose="020B0000000000000000" pitchFamily="34" charset="0"/>
              </a:rPr>
              <a:t>Onboarding assistance</a:t>
            </a:r>
          </a:p>
          <a:p>
            <a:pPr marL="97468" indent="-97468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  <a:latin typeface="Sofia Pro Light" panose="020B0000000000000000" pitchFamily="34" charset="0"/>
            </a:endParaRPr>
          </a:p>
          <a:p>
            <a:pPr marL="97468" indent="-97468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Sofia Pro Light" panose="020B0000000000000000" pitchFamily="34" charset="0"/>
              </a:rPr>
              <a:t>Build up and sustain long-lasting relationship with client and with placed candidates</a:t>
            </a:r>
          </a:p>
        </p:txBody>
      </p:sp>
    </p:spTree>
    <p:extLst>
      <p:ext uri="{BB962C8B-B14F-4D97-AF65-F5344CB8AC3E}">
        <p14:creationId xmlns:p14="http://schemas.microsoft.com/office/powerpoint/2010/main" val="208618242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CG">
      <a:dk1>
        <a:sysClr val="windowText" lastClr="000000"/>
      </a:dk1>
      <a:lt1>
        <a:sysClr val="window" lastClr="FFFFFF"/>
      </a:lt1>
      <a:dk2>
        <a:srgbClr val="25338D"/>
      </a:dk2>
      <a:lt2>
        <a:srgbClr val="A0A4BE"/>
      </a:lt2>
      <a:accent1>
        <a:srgbClr val="00205B"/>
      </a:accent1>
      <a:accent2>
        <a:srgbClr val="25338D"/>
      </a:accent2>
      <a:accent3>
        <a:srgbClr val="29A0E5"/>
      </a:accent3>
      <a:accent4>
        <a:srgbClr val="FFDA21"/>
      </a:accent4>
      <a:accent5>
        <a:srgbClr val="A0A4BE"/>
      </a:accent5>
      <a:accent6>
        <a:srgbClr val="FFFFFF"/>
      </a:accent6>
      <a:hlink>
        <a:srgbClr val="29A0E5"/>
      </a:hlink>
      <a:folHlink>
        <a:srgbClr val="954F72"/>
      </a:folHlink>
    </a:clrScheme>
    <a:fontScheme name="CCG">
      <a:majorFont>
        <a:latin typeface="Sofia Pro Bold"/>
        <a:ea typeface=""/>
        <a:cs typeface=""/>
      </a:majorFont>
      <a:minorFont>
        <a:latin typeface="Sofia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CG_ppt_template" id="{8015A144-BB55-CA47-8E67-266BFF32EFC4}" vid="{D1CFE36A-E803-1540-B6E5-7C4537B043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1387</TotalTime>
  <Words>424</Words>
  <Application>Microsoft Macintosh PowerPoint</Application>
  <PresentationFormat>A4 Paper (210x297 mm)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Sofia Pro Bold</vt:lpstr>
      <vt:lpstr>Sofia Pro Light</vt:lpstr>
      <vt:lpstr>Sofia Pro Medium</vt:lpstr>
      <vt:lpstr>Sofia Pro Semi Bold</vt:lpstr>
      <vt:lpstr>Custom Design</vt:lpstr>
      <vt:lpstr>This is the main ChapmanCG presentation deck</vt:lpstr>
      <vt:lpstr>General information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Nathalie Hinrichsen</dc:creator>
  <cp:lastModifiedBy>Nathalie Hinrichsen</cp:lastModifiedBy>
  <cp:revision>3</cp:revision>
  <dcterms:created xsi:type="dcterms:W3CDTF">2023-06-08T08:44:42Z</dcterms:created>
  <dcterms:modified xsi:type="dcterms:W3CDTF">2023-06-09T07:52:33Z</dcterms:modified>
</cp:coreProperties>
</file>